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Nunito"/>
      <p:regular r:id="rId65"/>
      <p:bold r:id="rId66"/>
      <p:italic r:id="rId67"/>
      <p:boldItalic r:id="rId68"/>
    </p:embeddedFont>
    <p:embeddedFont>
      <p:font typeface="Maven Pro"/>
      <p:regular r:id="rId69"/>
      <p:bold r:id="rId70"/>
    </p:embeddedFont>
    <p:embeddedFont>
      <p:font typeface="Oswald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0038183-072E-4072-A8F8-F3FDD0754255}">
  <a:tblStyle styleId="{D0038183-072E-4072-A8F8-F3FDD07542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AA661B6-A05E-4136-B357-78ACCBDFC83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2DDFBCD-9E41-4F56-9B57-DC913E3237E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Oswald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swald-regular.fntdata"/><Relationship Id="rId70" Type="http://schemas.openxmlformats.org/officeDocument/2006/relationships/font" Target="fonts/MavenPr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Nunito-bold.fntdata"/><Relationship Id="rId21" Type="http://schemas.openxmlformats.org/officeDocument/2006/relationships/slide" Target="slides/slide15.xml"/><Relationship Id="rId65" Type="http://schemas.openxmlformats.org/officeDocument/2006/relationships/font" Target="fonts/Nunito-regular.fntdata"/><Relationship Id="rId24" Type="http://schemas.openxmlformats.org/officeDocument/2006/relationships/slide" Target="slides/slide18.xml"/><Relationship Id="rId68" Type="http://schemas.openxmlformats.org/officeDocument/2006/relationships/font" Target="fonts/Nunito-boldItalic.fntdata"/><Relationship Id="rId23" Type="http://schemas.openxmlformats.org/officeDocument/2006/relationships/slide" Target="slides/slide17.xml"/><Relationship Id="rId67" Type="http://schemas.openxmlformats.org/officeDocument/2006/relationships/font" Target="fonts/Nuni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avenPr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8771892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8771892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7718928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7718928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7718928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7718928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77189285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7718928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87718928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87718928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877189285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87718928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87dc081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87dc081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7718928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7718928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87718928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87718928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877189285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87718928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7718928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7718928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771892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771892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877189285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877189285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7718928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87718928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877189285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87718928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77189285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77189285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877189285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87718928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877189285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87718928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877189285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877189285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87dc081f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87dc081f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877189285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877189285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87dc081f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87dc081f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7dc081f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7dc081f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77189285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877189285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77189285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877189285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77189285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77189285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77189285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77189285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877189285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877189285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877189285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877189285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877189285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877189285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877189285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877189285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7dc081f0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87dc081f0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87dc081f0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87dc081f0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771892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771892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87dc081f0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87dc081f0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87dc081f0_3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87dc081f0_3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87dc081f0_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87dc081f0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87dc081f0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87dc081f0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87dc081f0_3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87dc081f0_3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87dc081f0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87dc081f0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87dc081f0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87dc081f0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87dc081f0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87dc081f0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87dc081f0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87dc081f0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87dc081f0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87dc081f0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8771892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8771892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87dc081f0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87dc081f0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87dc081f0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87dc081f0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87dc081f0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87dc081f0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7dc081f0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87dc081f0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87dc081f0_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87dc081f0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87dc081f0_3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87dc081f0_3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87dc081f0_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87dc081f0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87dc081f0_3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87dc081f0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87dc081f0_3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87dc081f0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87718928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87718928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7718928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7718928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7718928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7718928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87718928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87718928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">
  <p:cSld name="AUTOLAYOUT"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2571825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1">
  <p:cSld name="AUTOLAYOUT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2">
  <p:cSld name="AUTOLAYOUT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9" name="Google Shape;139;p15"/>
          <p:cNvSpPr txBox="1"/>
          <p:nvPr>
            <p:ph idx="1" type="body"/>
          </p:nvPr>
        </p:nvSpPr>
        <p:spPr>
          <a:xfrm>
            <a:off x="3441400" y="338650"/>
            <a:ext cx="5391000" cy="119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  <a:defRPr sz="1400">
                <a:solidFill>
                  <a:srgbClr val="21212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  <a:defRPr sz="1400">
                <a:solidFill>
                  <a:srgbClr val="21212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3">
  <p:cSld name="AUTOLAYOUT_3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F7F7F"/>
              </a:gs>
              <a:gs pos="78000">
                <a:srgbClr val="3F3F3F"/>
              </a:gs>
              <a:gs pos="100000">
                <a:srgbClr val="26262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10800000">
            <a:off x="3262212" y="0"/>
            <a:ext cx="1309800" cy="1088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 flipH="1" rot="10800000">
            <a:off x="4572012" y="0"/>
            <a:ext cx="1309800" cy="1088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 flipH="1" rot="10800000">
            <a:off x="4572012" y="0"/>
            <a:ext cx="1309800" cy="1088100"/>
          </a:xfrm>
          <a:prstGeom prst="rtTriangle">
            <a:avLst/>
          </a:prstGeom>
          <a:solidFill>
            <a:srgbClr val="000000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 txBox="1"/>
          <p:nvPr>
            <p:ph type="ctrTitle"/>
          </p:nvPr>
        </p:nvSpPr>
        <p:spPr>
          <a:xfrm>
            <a:off x="1130100" y="1742688"/>
            <a:ext cx="6883800" cy="165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4">
  <p:cSld name="AUTOLAYOUT_4"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2352825" y="4352825"/>
            <a:ext cx="4362300" cy="54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5">
  <p:cSld name="AUTOLAYOUT_5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2145713" y="2967150"/>
            <a:ext cx="90000" cy="90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8"/>
          <p:cNvCxnSpPr>
            <a:stCxn id="153" idx="6"/>
            <a:endCxn id="155" idx="2"/>
          </p:cNvCxnSpPr>
          <p:nvPr/>
        </p:nvCxnSpPr>
        <p:spPr>
          <a:xfrm>
            <a:off x="2235713" y="3012150"/>
            <a:ext cx="4672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18"/>
          <p:cNvSpPr/>
          <p:nvPr/>
        </p:nvSpPr>
        <p:spPr>
          <a:xfrm>
            <a:off x="6908488" y="2967150"/>
            <a:ext cx="90000" cy="90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type="title"/>
          </p:nvPr>
        </p:nvSpPr>
        <p:spPr>
          <a:xfrm>
            <a:off x="1268800" y="1629150"/>
            <a:ext cx="6606600" cy="1160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6">
  <p:cSld name="AUTOLAYOUT_6"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0" y="3692275"/>
            <a:ext cx="9144087" cy="1364606"/>
          </a:xfrm>
          <a:custGeom>
            <a:rect b="b" l="l" r="r" t="t"/>
            <a:pathLst>
              <a:path extrusionOk="0" h="72779" w="472807">
                <a:moveTo>
                  <a:pt x="0" y="72779"/>
                </a:moveTo>
                <a:lnTo>
                  <a:pt x="27992" y="46314"/>
                </a:lnTo>
                <a:lnTo>
                  <a:pt x="46313" y="57511"/>
                </a:lnTo>
                <a:lnTo>
                  <a:pt x="86520" y="0"/>
                </a:lnTo>
                <a:lnTo>
                  <a:pt x="153700" y="62600"/>
                </a:lnTo>
                <a:lnTo>
                  <a:pt x="172022" y="21885"/>
                </a:lnTo>
                <a:lnTo>
                  <a:pt x="202559" y="44278"/>
                </a:lnTo>
                <a:lnTo>
                  <a:pt x="233095" y="27483"/>
                </a:lnTo>
                <a:lnTo>
                  <a:pt x="265159" y="44278"/>
                </a:lnTo>
                <a:lnTo>
                  <a:pt x="304347" y="20358"/>
                </a:lnTo>
                <a:lnTo>
                  <a:pt x="358804" y="45805"/>
                </a:lnTo>
                <a:lnTo>
                  <a:pt x="387814" y="18322"/>
                </a:lnTo>
                <a:lnTo>
                  <a:pt x="430056" y="49877"/>
                </a:lnTo>
                <a:lnTo>
                  <a:pt x="472807" y="16286"/>
                </a:lnTo>
              </a:path>
            </a:pathLst>
          </a:cu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9"/>
          <p:cNvSpPr txBox="1"/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39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gif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OpJw4iIK15UsGfGEQpUnYdqHGjhL-gGQ/view" TargetMode="External"/><Relationship Id="rId4" Type="http://schemas.openxmlformats.org/officeDocument/2006/relationships/image" Target="../media/image4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2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3081000" y="2818825"/>
            <a:ext cx="2979300" cy="1291500"/>
          </a:xfrm>
          <a:prstGeom prst="rect">
            <a:avLst/>
          </a:prstGeom>
          <a:noFill/>
          <a:ln>
            <a:noFill/>
          </a:ln>
          <a:effectLst>
            <a:outerShdw blurRad="600075" rotWithShape="0" algn="bl" dist="9525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0.01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/>
        </p:nvSpPr>
        <p:spPr>
          <a:xfrm>
            <a:off x="1030350" y="4621375"/>
            <a:ext cx="70833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Источник статистики: результаты онлайн – анкетирования команды.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8" name="Google Shape;228;p29"/>
          <p:cNvGraphicFramePr/>
          <p:nvPr/>
        </p:nvGraphicFramePr>
        <p:xfrm>
          <a:off x="1111825" y="54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{D0038183-072E-4072-A8F8-F3FDD0754255}</a:tableStyleId>
              </a:tblPr>
              <a:tblGrid>
                <a:gridCol w="5236375"/>
                <a:gridCol w="16839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Проблема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Большая конкуренция на рынке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5,88%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Неизвестность компании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17,65%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Неизвестный проект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7,35%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Непонимание того, как должен развиваться проект (с чего начать и как правильно постепенно двигаться дальше)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1,47%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 на первых этапах финансовой составляющей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2,94%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Низкий контроль за персоналом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5,88%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Отсутствие возможности нетворкинга(общения со специалистами в сфере)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7,35%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Отсутствие дисциплинирующих факторов(качество и своевременность сдачи работ)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7,35%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Отсутствие каналов финансирования - спонсоров, инвесторов, собственных средств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17,65%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Отсутствие менторов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7,35%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Отсутствие необходимого количества времени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4,41%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Отсутствие реальных мотиваторов для команды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5,88%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Отсутствие четкого понимания направления монетизации и маркетинга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4,41%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Так как нет офиса, помещения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2,94%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Трудно найти аудиторию, если проект не имеет четкие ориентиры (на какую аудиторию рассчитывают, какой конкретный вид продуктов/услуг предоставляют, запоминающаяся подача и т.д.)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1,47%</a:t>
                      </a:r>
                      <a:endParaRPr sz="12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Итого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100,00%</a:t>
                      </a:r>
                      <a:endParaRPr sz="1000"/>
                    </a:p>
                  </a:txBody>
                  <a:tcPr marT="3600" marB="3600" marR="3600" marL="3600" anchor="ctr">
                    <a:lnL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/>
        </p:nvSpPr>
        <p:spPr>
          <a:xfrm>
            <a:off x="522125" y="1609050"/>
            <a:ext cx="4354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Прямые пользователи системы: </a:t>
            </a:r>
            <a:endParaRPr b="1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b="1" lang="ru" sz="1200"/>
              <a:t>Игроки</a:t>
            </a:r>
            <a:r>
              <a:rPr lang="ru" sz="1200"/>
              <a:t>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ru" sz="1200"/>
              <a:t>Выгодополучатели #1 - </a:t>
            </a:r>
            <a:r>
              <a:rPr b="1" lang="ru" sz="1200"/>
              <a:t>платформа релиза игры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ru" sz="1200"/>
              <a:t>Выгодополучатели #2 - </a:t>
            </a:r>
            <a:r>
              <a:rPr b="1" lang="ru" sz="1200"/>
              <a:t>прямые владельцы игры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Заинтересованные лица/пользователи системы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5010200" y="1609050"/>
            <a:ext cx="37011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Внутренние заинтересованные стороны : </a:t>
            </a:r>
            <a:endParaRPr b="1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ru" sz="1200"/>
              <a:t>Game designer</a:t>
            </a:r>
            <a:endParaRPr sz="1200"/>
          </a:p>
          <a:p>
            <a:pPr indent="-30480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ru" sz="1200"/>
              <a:t>Юрист</a:t>
            </a:r>
            <a:endParaRPr sz="1200"/>
          </a:p>
          <a:p>
            <a:pPr indent="-304800" lvl="0" marL="457200" rtl="0" algn="l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ru" sz="1200"/>
              <a:t>Команда разработчиков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13" y="2812225"/>
            <a:ext cx="3970575" cy="19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Что получают игроки?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130365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Н</a:t>
            </a:r>
            <a:r>
              <a:rPr lang="ru" sz="1800"/>
              <a:t>овый опыт и помощь в разрешении конфликтных ситуаций реальной жизни в игровой форме. 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Игровой процесс с высокой производительностью и качеством геймплея.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Оригинальную арт-составляющую.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Что получает руководство?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130365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Продукт с </a:t>
            </a:r>
            <a:r>
              <a:rPr lang="ru" sz="1800"/>
              <a:t>получением детальной статистики.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Оповещения о важных отзывах со стороны игроков.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Прибыль от продаж.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Границы системы-решения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25" y="1748075"/>
            <a:ext cx="68389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Границы системы-решения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50" y="1318700"/>
            <a:ext cx="670902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/>
        </p:nvSpPr>
        <p:spPr>
          <a:xfrm>
            <a:off x="1837200" y="4461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Ограничения системы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2197650" y="1597875"/>
            <a:ext cx="52428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Экономические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Политические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Технические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Системные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График и ресурсы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Эксплуатационные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Экономические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5006575" y="1990050"/>
            <a:ext cx="33276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Успех продукта в конкретное время напрямую зависит от экономического изменения рынка торговых площадок (Steam, Epic Store etc.).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Расход на маркетинг, SEO, продвижение и стоимость разработки.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00" y="1361150"/>
            <a:ext cx="39344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Политические ограничения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4492275" y="1407225"/>
            <a:ext cx="39393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Интеграция в бизнес других стран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Работа на широкую в географическом плане аудиторию не исключает возможности ситуации, в которой наша деятельность в другой стране ограничена или сильно усложнена местной законодательной базой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Соответствие системы требованиям GDPR(General Data Protection Regulation)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Стандарт, выполнение которого обязательно для работы в ЕС.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Результат пошуку зображень за запитом &quot;страны&quot;" id="280" name="Google Shape;280;p37"/>
          <p:cNvPicPr preferRelativeResize="0"/>
          <p:nvPr/>
        </p:nvPicPr>
        <p:blipFill rotWithShape="1">
          <a:blip r:embed="rId3">
            <a:alphaModFix/>
          </a:blip>
          <a:srcRect b="0" l="13617" r="7487" t="0"/>
          <a:stretch/>
        </p:blipFill>
        <p:spPr>
          <a:xfrm>
            <a:off x="597425" y="1914950"/>
            <a:ext cx="3718276" cy="23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Технические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1203000" y="2181613"/>
            <a:ext cx="2825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/>
              <a:t>Приложение должно быть выполнено с использованием кроссплатформенных инструментов.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Пов’язане зображення" id="287" name="Google Shape;2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8700" y="1396051"/>
            <a:ext cx="4509551" cy="25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1341" r="0" t="1341"/>
          <a:stretch/>
        </p:blipFill>
        <p:spPr>
          <a:xfrm>
            <a:off x="348975" y="333800"/>
            <a:ext cx="8515974" cy="45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type="title"/>
          </p:nvPr>
        </p:nvSpPr>
        <p:spPr>
          <a:xfrm>
            <a:off x="5628850" y="333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Состав команды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Системные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1303800" y="1548550"/>
            <a:ext cx="3354000" cy="29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24242"/>
                </a:solidFill>
              </a:rPr>
              <a:t>Обязательная интеграция.</a:t>
            </a:r>
            <a:endParaRPr sz="1300">
              <a:solidFill>
                <a:srgbClr val="42424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24242"/>
                </a:solidFill>
              </a:rPr>
              <a:t>Разрабатываемый продукт в обязательном порядке будет интегрироваться с систе</a:t>
            </a:r>
            <a:r>
              <a:rPr lang="ru" sz="1300">
                <a:solidFill>
                  <a:srgbClr val="424242"/>
                </a:solidFill>
              </a:rPr>
              <a:t>мой Unity analytics и Steam</a:t>
            </a:r>
            <a:r>
              <a:rPr lang="ru" sz="1300">
                <a:solidFill>
                  <a:srgbClr val="424242"/>
                </a:solidFill>
              </a:rPr>
              <a:t>, следовательно, по своим параметрам, задействованным технологиям и т.д., наша программа должна не иметь проблем со взаимодействием с выше названным приложением. Это накладывает свое ограничение на построение системы.</a:t>
            </a:r>
            <a:endParaRPr sz="1300">
              <a:solidFill>
                <a:srgbClr val="424242"/>
              </a:solidFill>
            </a:endParaRPr>
          </a:p>
        </p:txBody>
      </p:sp>
      <p:pic>
        <p:nvPicPr>
          <p:cNvPr descr="Результат пошуку зображень за запитом &quot;интеграция&quot;" id="294" name="Google Shape;29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7825" y="1843275"/>
            <a:ext cx="4135350" cy="2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График и ресурсы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5110375" y="1829650"/>
            <a:ext cx="33012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Ограничения графика - 3 месяца до первой альфа-версии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Ограничение ресурсов - крайние сложности при выходе за рамки бюджета в 10 000 грн по причине ограниченности личных средств, которыми команда и так оперирует.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Результат пошуку зображень за запитом &quot;ресурсы&quot;" id="301" name="Google Shape;3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25" y="1931575"/>
            <a:ext cx="4090475" cy="19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Эксплуатационные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1113925" y="1893000"/>
            <a:ext cx="40209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Все эксплуатационные ограничения ложатся на плечи производителей поддерживаемого оборудования. После оптимизация работы программы, влияние на скорость ее работы полностью зависит от ПК пользователя (ему необходимо соответствовать системным требованиям).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99550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/>
        </p:nvSpPr>
        <p:spPr>
          <a:xfrm>
            <a:off x="1330650" y="512475"/>
            <a:ext cx="36999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Декомпозиция системы: </a:t>
            </a:r>
            <a:r>
              <a:rPr b="1" lang="ru" sz="28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подсистемы</a:t>
            </a:r>
            <a:endParaRPr b="1" sz="28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638" y="612450"/>
            <a:ext cx="4838276" cy="36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1296725" y="1083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Требования </a:t>
            </a:r>
            <a:r>
              <a:rPr b="1" lang="ru" sz="24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к подсистемам и их интерфейсу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20" name="Google Shape;320;p43"/>
          <p:cNvGraphicFramePr/>
          <p:nvPr/>
        </p:nvGraphicFramePr>
        <p:xfrm>
          <a:off x="952500" y="71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{0AA661B6-A05E-4136-B357-78ACCBDFC83B}</a:tableStyleId>
              </a:tblPr>
              <a:tblGrid>
                <a:gridCol w="3619500"/>
                <a:gridCol w="3619500"/>
              </a:tblGrid>
              <a:tr h="38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Название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Описание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8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Регистрация пользователя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У пользователя должна быть возможность зарегистрироваться в торговой площадке Steam. Только после этого у игрока появляется возможность купить игру.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8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Формирование отзыва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У игрока должна быть возможность оставить подробный отзыв, пожелание или жалобу на рассмотрение владельцем бизнеса/community manager-ом.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93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Сбор и отображение аналитики владельцу бизнеса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У владельца бизнеса должен быть доступ к статистике, собранной системой, а также к отзывам и жалобам сотрудников.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8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Администрирование системы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Внесение изменений в описании игры, загрузка обновлений, выгрузка аналитики.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1268800" y="1629150"/>
            <a:ext cx="66066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Понимание потребностей пользователя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/>
        </p:nvSpPr>
        <p:spPr>
          <a:xfrm>
            <a:off x="2549000" y="407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Lean Persona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455125" y="1221125"/>
            <a:ext cx="70305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1. Демографические данные.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место жительства - США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пол - Мужской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какое образование - высшее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размер семьи - 3 чел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2. Образ жизни.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уровень доходов - около 7500 $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как они принимают решение о трате своих денег - обдуманно, изучив все варианты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транжиры или консерваторы - консерватор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3. Интересы.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как проводят свободное время - игры, интернет, общение с друзьями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наличие хобби - музыка, чтение книг, просмотр сериалов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предпочтения в спорте - нет (разве что киберспорт, но нашей игре это никак не поможет)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4. Влияние.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самостоятельный или подвержен влиянию - самостоятельный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— на основе чего принимает решения - изучения информации, логики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250" y="304225"/>
            <a:ext cx="2237350" cy="298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Интервью/анкетирование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1403150" y="1405075"/>
            <a:ext cx="70305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Проведены среди непосредственной ЦА.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Результат - ЦА понимает наличие и важность проблемы, а также определилась со своими требованиями к продукту (хотя бы частично).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75" y="2571750"/>
            <a:ext cx="2088747" cy="217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672" y="2631675"/>
            <a:ext cx="2298978" cy="217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3850" y="2631662"/>
            <a:ext cx="2916299" cy="20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/>
        </p:nvSpPr>
        <p:spPr>
          <a:xfrm>
            <a:off x="2336750" y="2519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Выявление требований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1203700" y="12512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Результаты анкетирования продемонстрировали следующие ожидания потенциальных пользователей от нашего приложения: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Игра должна быть доступна в любой момент - 24/7/365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Интересный и завлекающий игровой процесс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Необходимость вводного инструктажа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Возможность быстрого отклика разработчиков на возникшие баги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Удобство вывода аналитики (для руководителей)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100-% надежность и правильность работы игры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Интуитивно понятный игровой процесс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Возможность организации Q&amp;A - сессий с community manager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Возможность покупки внутриигровых предметов, которые при этом не должны влиять на игровой процесс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Системные требования не должны быть слишком высокими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/>
        </p:nvSpPr>
        <p:spPr>
          <a:xfrm>
            <a:off x="2195250" y="2519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Билль о правах пользователей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673075" y="12512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Пользователи должны иметь право вернуть игру, если она не работает на их ПК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Пользователи должны иметь право требовать выпуска полноценного завершенного продукта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Пользователи должны иметь право получать бесплатные обновления купленной ранее игры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 Пользователи должны иметь право требовать, чтобы для запуска игры не нужно было скачивать дополнительный контент (чтобы менеджеры закачек и апдейтеры не загружались или не требовали загрузки для старта игры)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Пользователи должны иметь право ожидать, что на ПК, который соответствует указанным минимальным системным требованиям, игра будет работать адекватно и стабильно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Пользователи должны иметь право ожидать, что игра не будет устанавливать скрытые драйверы или потенциально опасный софт без ведома пользователя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Пользователи должны иметь право не восприниматься разработчиками и/или издателями в качестве потенциальных пиратов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45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/>
        </p:nvSpPr>
        <p:spPr>
          <a:xfrm>
            <a:off x="1761000" y="217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Внутрикомандное совещание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03" y="1300948"/>
            <a:ext cx="3260550" cy="212478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 txBox="1"/>
          <p:nvPr/>
        </p:nvSpPr>
        <p:spPr>
          <a:xfrm>
            <a:off x="5187625" y="1300950"/>
            <a:ext cx="2826600" cy="1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Цель - образовать список функций, которые мы будем реализовывать.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Сложности - прямая необходимость вместить максимальные возможности в минимальный функционал.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725" y="2981275"/>
            <a:ext cx="2605725" cy="17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/>
        </p:nvSpPr>
        <p:spPr>
          <a:xfrm>
            <a:off x="1396450" y="1533075"/>
            <a:ext cx="5580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Как итог</a:t>
            </a:r>
            <a:r>
              <a:rPr lang="ru" sz="2400"/>
              <a:t>, мы </a:t>
            </a:r>
            <a:r>
              <a:rPr b="1" lang="ru" sz="2400"/>
              <a:t>получили </a:t>
            </a:r>
            <a:r>
              <a:rPr lang="ru" sz="2400"/>
              <a:t>начальный </a:t>
            </a:r>
            <a:r>
              <a:rPr b="1" lang="ru" sz="2400"/>
              <a:t>список функций</a:t>
            </a:r>
            <a:r>
              <a:rPr lang="ru" sz="2400"/>
              <a:t> нашего </a:t>
            </a:r>
            <a:r>
              <a:rPr b="1" lang="ru" sz="2400"/>
              <a:t>продукта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и</a:t>
            </a:r>
            <a:r>
              <a:rPr lang="ru" sz="2400"/>
              <a:t> их </a:t>
            </a:r>
            <a:r>
              <a:rPr b="1" lang="ru" sz="2400"/>
              <a:t>приоритетов</a:t>
            </a:r>
            <a:endParaRPr b="1" sz="2400"/>
          </a:p>
        </p:txBody>
      </p:sp>
      <p:sp>
        <p:nvSpPr>
          <p:cNvPr id="367" name="Google Shape;367;p50"/>
          <p:cNvSpPr/>
          <p:nvPr/>
        </p:nvSpPr>
        <p:spPr>
          <a:xfrm>
            <a:off x="1166450" y="1533075"/>
            <a:ext cx="233400" cy="1555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51"/>
          <p:cNvGraphicFramePr/>
          <p:nvPr/>
        </p:nvGraphicFramePr>
        <p:xfrm>
          <a:off x="255725" y="63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{F2DDFBCD-9E41-4F56-9B57-DC913E3237E6}</a:tableStyleId>
              </a:tblPr>
              <a:tblGrid>
                <a:gridCol w="430250"/>
                <a:gridCol w="3160075"/>
                <a:gridCol w="1393850"/>
                <a:gridCol w="1260550"/>
                <a:gridCol w="1027275"/>
                <a:gridCol w="1360525"/>
              </a:tblGrid>
              <a:tr h="316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ID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Функция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Приоритет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Трудоемкость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Риск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Уровень добавления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6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Интернациональный пользовательский интерфейс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Важная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Высокий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Низкий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Дружественный пользовательский интерфейс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Важная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Низкий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Тех. поддержка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Важная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Статистика и прогнозирование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Важная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Возможность разослать уведомления игрокам об обновлениях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Полезная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Низкий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Дополнительный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6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Интеграция со Steam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Критическая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Низкий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Низкий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7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Четкое и понятное отображение статистики и прогнозов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Важная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8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Возможность оставить отзыв или жалобу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Важная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Дополнительный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52"/>
          <p:cNvGraphicFramePr/>
          <p:nvPr/>
        </p:nvGraphicFramePr>
        <p:xfrm>
          <a:off x="244675" y="822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{F2DDFBCD-9E41-4F56-9B57-DC913E3237E6}</a:tableStyleId>
              </a:tblPr>
              <a:tblGrid>
                <a:gridCol w="495350"/>
                <a:gridCol w="3110150"/>
                <a:gridCol w="1307200"/>
                <a:gridCol w="1239825"/>
                <a:gridCol w="1150000"/>
                <a:gridCol w="13521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ID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Функция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Приоритет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Трудоемкость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Риск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Уровень добавления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9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Обзор жалоб и предложений игроков</a:t>
                      </a:r>
                      <a:endParaRPr sz="1200"/>
                    </a:p>
                  </a:txBody>
                  <a:tcPr marT="63500" marB="63500" marR="63500" marL="63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Полезная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Высокий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Низкий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Дополнительный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10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Контроллер персонажа</a:t>
                      </a:r>
                      <a:endParaRPr sz="1200"/>
                    </a:p>
                  </a:txBody>
                  <a:tcPr marT="63500" marB="63500" marR="63500" marL="63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Критическая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Высокий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11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Sound контроллер</a:t>
                      </a:r>
                      <a:endParaRPr sz="1200"/>
                    </a:p>
                  </a:txBody>
                  <a:tcPr marT="63500" marB="63500" marR="63500" marL="63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Критическая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Средняя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Низкий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12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Физика игры</a:t>
                      </a:r>
                      <a:endParaRPr sz="1200"/>
                    </a:p>
                  </a:txBody>
                  <a:tcPr marT="63500" marB="63500" marR="63500" marL="63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Критическая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Высокий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Высокий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13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Анимации персонажа и NPC</a:t>
                      </a:r>
                      <a:endParaRPr sz="1200"/>
                    </a:p>
                  </a:txBody>
                  <a:tcPr marT="63500" marB="63500" marR="63500" marL="63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Критическая 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Высокий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14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Level дизайн</a:t>
                      </a:r>
                      <a:endParaRPr sz="1200"/>
                    </a:p>
                  </a:txBody>
                  <a:tcPr marT="63500" marB="63500" marR="63500" marL="63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Критическая 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Высокий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Высокий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15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Таланты/инвентарь/глоссарий</a:t>
                      </a:r>
                      <a:endParaRPr sz="1200"/>
                    </a:p>
                  </a:txBody>
                  <a:tcPr marT="63500" marB="63500" marR="63500" marL="63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Критическая 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Средняя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Низкий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16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Логика HP и урона</a:t>
                      </a:r>
                      <a:endParaRPr sz="1200"/>
                    </a:p>
                  </a:txBody>
                  <a:tcPr marT="63500" marB="63500" marR="63500" marL="63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Критическая 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Средняя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Низкий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17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Конечные автоматы для NPC</a:t>
                      </a:r>
                      <a:endParaRPr sz="1200"/>
                    </a:p>
                  </a:txBody>
                  <a:tcPr marT="63500" marB="63500" marR="63500" marL="63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Критическая 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Высокий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Средняя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Базовый</a:t>
                      </a:r>
                      <a:endParaRPr sz="1200"/>
                    </a:p>
                  </a:txBody>
                  <a:tcPr marT="54000" marB="54000" marR="54000" marL="54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/>
        </p:nvSpPr>
        <p:spPr>
          <a:xfrm>
            <a:off x="555450" y="572975"/>
            <a:ext cx="8120700" cy="4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Целевая версия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содержательном плане данный продукт должен выполнять следующие функции: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Интеграция со Steam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Контроллер персонажа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Sound контроллер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Физика игры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Анимации персонажа и NPC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Level дизайн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Таланты/инвентарь/глоссарий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Логика HP и урона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Конечные автоматы для NPC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/>
        </p:nvSpPr>
        <p:spPr>
          <a:xfrm>
            <a:off x="311050" y="895150"/>
            <a:ext cx="85872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Назначение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u"/>
              <a:t>Для игроков</a:t>
            </a:r>
            <a:endParaRPr/>
          </a:p>
          <a:p>
            <a:pPr indent="-317500" lvl="1" marL="137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Получение удовольствия от игрового процесса</a:t>
            </a:r>
            <a:endParaRPr/>
          </a:p>
          <a:p>
            <a:pPr indent="-317500" lvl="1" marL="137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Возможность принятия решений во время игрового процесса</a:t>
            </a:r>
            <a:endParaRPr/>
          </a:p>
          <a:p>
            <a:pPr indent="-317500" lvl="1" marL="137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Покрытие жажды к исследованию за счет исследования игрового мира</a:t>
            </a:r>
            <a:endParaRPr/>
          </a:p>
          <a:p>
            <a:pPr indent="-317500" lvl="0" marL="9144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ts val="1400"/>
              <a:buChar char="●"/>
            </a:pPr>
            <a:r>
              <a:rPr b="1" lang="ru"/>
              <a:t>Для владельца бизнеса</a:t>
            </a:r>
            <a:endParaRPr b="1"/>
          </a:p>
          <a:p>
            <a:pPr indent="-317500" lvl="1" marL="137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Прибыль</a:t>
            </a:r>
            <a:endParaRPr/>
          </a:p>
          <a:p>
            <a:pPr indent="-317500" lvl="1" marL="137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Популяризация студии-издателя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/>
        </p:nvSpPr>
        <p:spPr>
          <a:xfrm>
            <a:off x="311050" y="895150"/>
            <a:ext cx="85872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Обоснование</a:t>
            </a:r>
            <a:endParaRPr b="1"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Владелец бизнеса может приумножить свой доход.</a:t>
            </a:r>
            <a:endParaRPr/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Игроки получат новый игровой опыт.</a:t>
            </a:r>
            <a:endParaRPr b="1" sz="2400"/>
          </a:p>
        </p:txBody>
      </p:sp>
      <p:pic>
        <p:nvPicPr>
          <p:cNvPr id="393" name="Google Shape;3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862" y="2571750"/>
            <a:ext cx="3880211" cy="21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724" y="2571750"/>
            <a:ext cx="2027223" cy="21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/>
        </p:nvSpPr>
        <p:spPr>
          <a:xfrm>
            <a:off x="1761000" y="2937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Раскадровка (кто\что\когда\как)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0" name="Google Shape;400;p56"/>
          <p:cNvSpPr txBox="1"/>
          <p:nvPr/>
        </p:nvSpPr>
        <p:spPr>
          <a:xfrm>
            <a:off x="474800" y="3590925"/>
            <a:ext cx="343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Игрок</a:t>
            </a:r>
            <a:endParaRPr b="1"/>
          </a:p>
        </p:txBody>
      </p:sp>
      <p:sp>
        <p:nvSpPr>
          <p:cNvPr id="401" name="Google Shape;401;p56"/>
          <p:cNvSpPr txBox="1"/>
          <p:nvPr/>
        </p:nvSpPr>
        <p:spPr>
          <a:xfrm>
            <a:off x="4199225" y="942975"/>
            <a:ext cx="45657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Данный класс пользователей является прямым потребителем продукта. Имеет возможность прокачивать своего персонажа, влиять на концовку игры, оставлять отзывы и отправлять отчеты о багах.</a:t>
            </a:r>
            <a:endParaRPr/>
          </a:p>
        </p:txBody>
      </p:sp>
      <p:pic>
        <p:nvPicPr>
          <p:cNvPr id="402" name="Google Shape;4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0" y="1296034"/>
            <a:ext cx="3438599" cy="229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199" y="2519050"/>
            <a:ext cx="3102550" cy="21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Раскадровка (кто\что\когда\как)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050" y="1796888"/>
            <a:ext cx="3106403" cy="2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51" y="2940675"/>
            <a:ext cx="2300300" cy="1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7"/>
          <p:cNvSpPr txBox="1"/>
          <p:nvPr/>
        </p:nvSpPr>
        <p:spPr>
          <a:xfrm>
            <a:off x="5435450" y="1399725"/>
            <a:ext cx="3000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Владелец стартапа</a:t>
            </a:r>
            <a:endParaRPr b="1"/>
          </a:p>
        </p:txBody>
      </p:sp>
      <p:sp>
        <p:nvSpPr>
          <p:cNvPr id="412" name="Google Shape;412;p57"/>
          <p:cNvSpPr txBox="1"/>
          <p:nvPr/>
        </p:nvSpPr>
        <p:spPr>
          <a:xfrm>
            <a:off x="524125" y="1181325"/>
            <a:ext cx="45549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Является идейным вдохновителем, имеет доступ ко всем возможностям системы до ее продажи, определяет векторы развития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Раскадровка (кто\что\когда\как)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8" name="Google Shape;4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200" y="1579062"/>
            <a:ext cx="3180800" cy="19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8"/>
          <p:cNvSpPr txBox="1"/>
          <p:nvPr/>
        </p:nvSpPr>
        <p:spPr>
          <a:xfrm>
            <a:off x="4221450" y="1579050"/>
            <a:ext cx="4499100" cy="19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Имеет доступ ко всем возможностям системы, получает структурированные и проанализированные данные о покупках, цитировании, прочее.</a:t>
            </a:r>
            <a:endParaRPr/>
          </a:p>
        </p:txBody>
      </p:sp>
      <p:sp>
        <p:nvSpPr>
          <p:cNvPr id="420" name="Google Shape;420;p58"/>
          <p:cNvSpPr txBox="1"/>
          <p:nvPr/>
        </p:nvSpPr>
        <p:spPr>
          <a:xfrm>
            <a:off x="875200" y="3564450"/>
            <a:ext cx="3180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Владелец бизнеса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проблемы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Прецеденты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26" name="Google Shape;4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825" y="2855650"/>
            <a:ext cx="2108828" cy="17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701" y="996254"/>
            <a:ext cx="3779901" cy="211932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9"/>
          <p:cNvSpPr txBox="1"/>
          <p:nvPr/>
        </p:nvSpPr>
        <p:spPr>
          <a:xfrm>
            <a:off x="344400" y="1453450"/>
            <a:ext cx="40437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- и</a:t>
            </a:r>
            <a:r>
              <a:rPr lang="ru"/>
              <a:t>грок запускает установщик игры, отвечает на вопросы установщика (создавать ли ярлык на рабочем столе, папку программы в списке всех программ, выбирает путь установки и устанавливает игру.(Игрок)</a:t>
            </a:r>
            <a:endParaRPr/>
          </a:p>
        </p:txBody>
      </p:sp>
      <p:sp>
        <p:nvSpPr>
          <p:cNvPr id="429" name="Google Shape;429;p59"/>
          <p:cNvSpPr txBox="1"/>
          <p:nvPr/>
        </p:nvSpPr>
        <p:spPr>
          <a:xfrm>
            <a:off x="4616700" y="3219900"/>
            <a:ext cx="42279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Игрок запускает унинсталлер игры, отвечает на вопросы унинсталлера (удалять ли сейвы и прочие данные пользователя или оставить и успешно удаляет игру со своего PC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Прецеденты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35" name="Google Shape;435;p60"/>
          <p:cNvPicPr preferRelativeResize="0"/>
          <p:nvPr/>
        </p:nvPicPr>
        <p:blipFill rotWithShape="1">
          <a:blip r:embed="rId3">
            <a:alphaModFix/>
          </a:blip>
          <a:srcRect b="0" l="0" r="0" t="26621"/>
          <a:stretch/>
        </p:blipFill>
        <p:spPr>
          <a:xfrm>
            <a:off x="2567900" y="1758350"/>
            <a:ext cx="4502301" cy="18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0"/>
          <p:cNvSpPr txBox="1"/>
          <p:nvPr/>
        </p:nvSpPr>
        <p:spPr>
          <a:xfrm>
            <a:off x="2567850" y="3669125"/>
            <a:ext cx="4502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Управление персонажем з</a:t>
            </a:r>
            <a:r>
              <a:rPr b="1" lang="ru"/>
              <a:t>адаёт вектор направления персонажа.(Игрок)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Прецеденты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42" name="Google Shape;4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50" y="2187525"/>
            <a:ext cx="3713574" cy="26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1"/>
          <p:cNvSpPr txBox="1"/>
          <p:nvPr/>
        </p:nvSpPr>
        <p:spPr>
          <a:xfrm>
            <a:off x="504675" y="1432125"/>
            <a:ext cx="3713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Подбор предметов - </a:t>
            </a:r>
            <a:r>
              <a:rPr lang="ru"/>
              <a:t>Складирование предметов-расходников в своём инвентаре. (Игрок)</a:t>
            </a:r>
            <a:endParaRPr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722" y="781175"/>
            <a:ext cx="3225425" cy="24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1"/>
          <p:cNvSpPr txBox="1"/>
          <p:nvPr/>
        </p:nvSpPr>
        <p:spPr>
          <a:xfrm>
            <a:off x="5325725" y="3250350"/>
            <a:ext cx="32253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Атака - </a:t>
            </a:r>
            <a:r>
              <a:rPr lang="ru"/>
              <a:t>Использование меча/магии для нанесения урона NPC. (Игрок)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Прецеденты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51" name="Google Shape;451;p62"/>
          <p:cNvPicPr preferRelativeResize="0"/>
          <p:nvPr/>
        </p:nvPicPr>
        <p:blipFill rotWithShape="1">
          <a:blip r:embed="rId3">
            <a:alphaModFix/>
          </a:blip>
          <a:srcRect b="16002" l="17049" r="16296" t="19209"/>
          <a:stretch/>
        </p:blipFill>
        <p:spPr>
          <a:xfrm>
            <a:off x="1083375" y="1140675"/>
            <a:ext cx="2658724" cy="2099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2" name="Google Shape;452;p62"/>
          <p:cNvSpPr txBox="1"/>
          <p:nvPr/>
        </p:nvSpPr>
        <p:spPr>
          <a:xfrm>
            <a:off x="1083375" y="3240300"/>
            <a:ext cx="26586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- </a:t>
            </a:r>
            <a:r>
              <a:rPr lang="ru"/>
              <a:t>Блокировка урона от NPC</a:t>
            </a:r>
            <a:endParaRPr/>
          </a:p>
        </p:txBody>
      </p:sp>
      <p:pic>
        <p:nvPicPr>
          <p:cNvPr id="453" name="Google Shape;453;p62"/>
          <p:cNvPicPr preferRelativeResize="0"/>
          <p:nvPr/>
        </p:nvPicPr>
        <p:blipFill rotWithShape="1">
          <a:blip r:embed="rId4">
            <a:alphaModFix/>
          </a:blip>
          <a:srcRect b="0" l="0" r="32046" t="0"/>
          <a:stretch/>
        </p:blipFill>
        <p:spPr>
          <a:xfrm>
            <a:off x="5225950" y="2422650"/>
            <a:ext cx="2816900" cy="23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2"/>
          <p:cNvSpPr txBox="1"/>
          <p:nvPr/>
        </p:nvSpPr>
        <p:spPr>
          <a:xfrm>
            <a:off x="5134400" y="1307850"/>
            <a:ext cx="30000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Прокачка талантов - </a:t>
            </a:r>
            <a:r>
              <a:rPr lang="ru"/>
              <a:t>Возможность выбрать ветку развития персонажа - магия, либо физические атаки.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3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Прецеденты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60" name="Google Shape;4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25" y="2692400"/>
            <a:ext cx="24511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400" y="992775"/>
            <a:ext cx="4357501" cy="2034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2" name="Google Shape;462;p63"/>
          <p:cNvSpPr txBox="1"/>
          <p:nvPr/>
        </p:nvSpPr>
        <p:spPr>
          <a:xfrm>
            <a:off x="214525" y="1373825"/>
            <a:ext cx="35997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Рассмотрение отзыва - </a:t>
            </a:r>
            <a:r>
              <a:rPr lang="ru"/>
              <a:t>Обзор отзыва, используя desktop-приложение, и принятие соответствующего решения в соответствии с жалобой или рекомендацией сотрудника.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(Владелец бизнеса)</a:t>
            </a:r>
            <a:endParaRPr/>
          </a:p>
        </p:txBody>
      </p:sp>
      <p:sp>
        <p:nvSpPr>
          <p:cNvPr id="463" name="Google Shape;463;p63"/>
          <p:cNvSpPr txBox="1"/>
          <p:nvPr/>
        </p:nvSpPr>
        <p:spPr>
          <a:xfrm>
            <a:off x="4314400" y="3027125"/>
            <a:ext cx="4357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 аналитики - </a:t>
            </a:r>
            <a:r>
              <a:rPr lang="ru"/>
              <a:t>Рассмотрение статистических данных, созданных на основе анкетирования и отзывов персонала.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(Владелец бизнеса)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Прототипы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69" name="Google Shape;4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00" y="1226725"/>
            <a:ext cx="1749016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403" y="314050"/>
            <a:ext cx="3521555" cy="1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5403" y="2477678"/>
            <a:ext cx="3521550" cy="198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8041" y="1366000"/>
            <a:ext cx="26003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5" title="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777" y="0"/>
            <a:ext cx="56704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5"/>
          <p:cNvSpPr txBox="1"/>
          <p:nvPr>
            <p:ph idx="1" type="body"/>
          </p:nvPr>
        </p:nvSpPr>
        <p:spPr>
          <a:xfrm>
            <a:off x="2352825" y="4352825"/>
            <a:ext cx="4362300" cy="5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3600"/>
              <a:t>Прототипы</a:t>
            </a:r>
            <a:endParaRPr b="1" sz="3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6"/>
          <p:cNvSpPr txBox="1"/>
          <p:nvPr>
            <p:ph type="ctrTitle"/>
          </p:nvPr>
        </p:nvSpPr>
        <p:spPr>
          <a:xfrm>
            <a:off x="1130100" y="1742688"/>
            <a:ext cx="6883800" cy="16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 системы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/>
          <p:nvPr/>
        </p:nvSpPr>
        <p:spPr>
          <a:xfrm>
            <a:off x="1240125" y="4217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Организация информации о требованиях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9" name="Google Shape;489;p67"/>
          <p:cNvSpPr txBox="1"/>
          <p:nvPr/>
        </p:nvSpPr>
        <p:spPr>
          <a:xfrm>
            <a:off x="1134000" y="1300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Общие требования к системе: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Возможность управлять своим персонажем, на которого действуют законы физики, реализована логика HP и получения урона, прокачки способностей и инвентаря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Реализованы конечные автоматы для NPC, анимации к ним.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Продукт должен быть на торговой площадке Steam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Реализован интернациональный интерфейс и главное меню с возможностью выбора языка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Реализовано 9 уровней игры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 реализовано 3 альтернативные концовки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8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Спецификация требований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5" name="Google Shape;495;p68"/>
          <p:cNvSpPr txBox="1"/>
          <p:nvPr/>
        </p:nvSpPr>
        <p:spPr>
          <a:xfrm>
            <a:off x="1303800" y="1688775"/>
            <a:ext cx="70305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ru" sz="1300"/>
              <a:t>ТРЕБОВАНИЯ К ПРОИЗВОДИТЕЛЬНОСТИ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Times New Roman"/>
                <a:ea typeface="Times New Roman"/>
                <a:cs typeface="Times New Roman"/>
                <a:sym typeface="Times New Roman"/>
              </a:rPr>
              <a:t>Игра должна обеспечивать оптимальную работу на заявленных системных требованиях.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Times New Roman"/>
                <a:ea typeface="Times New Roman"/>
                <a:cs typeface="Times New Roman"/>
                <a:sym typeface="Times New Roman"/>
              </a:rPr>
              <a:t>Игра должна работать без ошибок, зависаний и вылетов.</a:t>
            </a:r>
            <a:endParaRPr sz="12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ru" sz="1300"/>
              <a:t>ТРЕБОВАНИЯ К ИНТЕРНАЦИОНАЛИЗАЦИИ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Times New Roman"/>
                <a:ea typeface="Times New Roman"/>
                <a:cs typeface="Times New Roman"/>
                <a:sym typeface="Times New Roman"/>
              </a:rPr>
              <a:t>Изначально продукт будет ориентирован на англо- и русскоязычный сегмент игроков. В течение года планируется распространение приложения на территории стран Восточной Европы и Азии, поэтому будут добавлены японский, польский, чешский, белорусский, латышский языки.</a:t>
            </a:r>
            <a:endParaRPr sz="12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ru" sz="1300"/>
              <a:t>ТРЕБОВАНИЯ К РАСПРОСТРАНЕНИЮ (ДОРОГИ К РЫНКУ)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Times New Roman"/>
                <a:ea typeface="Times New Roman"/>
                <a:cs typeface="Times New Roman"/>
                <a:sym typeface="Times New Roman"/>
              </a:rPr>
              <a:t>Поскольку наше приложения разрабатывается для ОС Windows, его можно будет купить при помощи площадки Stream.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Постановка проблемы </a:t>
            </a:r>
            <a:endParaRPr b="1" sz="2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344375" y="1332175"/>
            <a:ext cx="83790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Невозможность выделиться среди больших компаний без четкой потребительской базы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600" y="2255275"/>
            <a:ext cx="3862774" cy="25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9"/>
          <p:cNvPicPr preferRelativeResize="0"/>
          <p:nvPr/>
        </p:nvPicPr>
        <p:blipFill rotWithShape="1">
          <a:blip r:embed="rId3">
            <a:alphaModFix/>
          </a:blip>
          <a:srcRect b="16120" l="0" r="0" t="657"/>
          <a:stretch/>
        </p:blipFill>
        <p:spPr>
          <a:xfrm>
            <a:off x="139857" y="157908"/>
            <a:ext cx="8803500" cy="4853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01" name="Google Shape;501;p69"/>
          <p:cNvSpPr txBox="1"/>
          <p:nvPr>
            <p:ph idx="1" type="body"/>
          </p:nvPr>
        </p:nvSpPr>
        <p:spPr>
          <a:xfrm>
            <a:off x="3441400" y="338650"/>
            <a:ext cx="53910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3000"/>
              <a:t>Управление масштабом</a:t>
            </a:r>
            <a:endParaRPr b="1" sz="3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0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Масштаб проекта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7" name="Google Shape;507;p70"/>
          <p:cNvSpPr txBox="1"/>
          <p:nvPr/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Проект </a:t>
            </a:r>
            <a:r>
              <a:rPr lang="ru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рассчитан</a:t>
            </a:r>
            <a:r>
              <a:rPr lang="ru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на неограниченное количество пользователей. Но бета-тестирование планируется проводить в режиме Friends and Family (не более, чем 20 пользователей). 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8" name="Google Shape;5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325" y="2936100"/>
            <a:ext cx="2854924" cy="14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Время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4" name="Google Shape;514;p71"/>
          <p:cNvSpPr txBox="1"/>
          <p:nvPr/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ru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MVP версия системы должна быть выполнена в течении 3-х месяцев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ru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Базовая версия приложения должна быть выполнена через месяц после MVP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ru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Продукт должен работать в режиме 24/7/365 99.99%.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5" name="Google Shape;5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696" y="238759"/>
            <a:ext cx="1520800" cy="15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2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Оценка трудозатрат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1" name="Google Shape;521;p72"/>
          <p:cNvSpPr txBox="1"/>
          <p:nvPr/>
        </p:nvSpPr>
        <p:spPr>
          <a:xfrm>
            <a:off x="1056750" y="18873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Основным источником дохода от продукта будет его полноценная покупка, также планируется продажа версии с ранним доступом, которая включает в себя дополнительный набор одежды для игрока.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 лучшем случае: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Продукт окупится через полтора года после запуска, а удвоит прибыль через 3 года.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 худшем случае: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Продукт окупится через 3 года после запуска, а удвоит прибыль через 5 лет.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Скорее всего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Продукт окупится через 2.5 года после запуска, а удвоит прибыль через 3.5 года.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3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Уточнение определения системы</a:t>
            </a:r>
            <a:endParaRPr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4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Определение требований к ПО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2" name="Google Shape;532;p74"/>
          <p:cNvSpPr txBox="1"/>
          <p:nvPr/>
        </p:nvSpPr>
        <p:spPr>
          <a:xfrm>
            <a:off x="1006650" y="14099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200">
                <a:solidFill>
                  <a:srgbClr val="2B2B2B"/>
                </a:solidFill>
              </a:rPr>
              <a:t>Минимальные требования для PC:</a:t>
            </a:r>
            <a:endParaRPr b="1" i="1" sz="1200">
              <a:solidFill>
                <a:srgbClr val="2B2B2B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300"/>
              <a:buChar char="●"/>
            </a:pPr>
            <a:r>
              <a:rPr b="1" i="1" lang="ru" sz="1300"/>
              <a:t>Windows® 7/10 с установленным DX 11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u" sz="1300"/>
              <a:t>Intel Core2 Duo E8400, 3.0GHz or AMD Athlon 64 X2 6000+, 3.0GHz or higher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u" sz="1300"/>
              <a:t>Geforce 9600 GT or AMD HD 3870 512MB or higher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u" sz="1300"/>
              <a:t>3 ГБ ОЗУ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u" sz="1300"/>
              <a:t>8 Гб свободного места на жестком диске</a:t>
            </a: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ru" sz="1300"/>
              <a:t>Минимальное разрешение - 1920x1080</a:t>
            </a:r>
            <a:endParaRPr b="1" i="1" sz="11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3" name="Google Shape;5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288" y="285762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5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Уточнение прецедентов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3" name="Google Shape;543;p76"/>
          <p:cNvGraphicFramePr/>
          <p:nvPr/>
        </p:nvGraphicFramePr>
        <p:xfrm>
          <a:off x="199188" y="28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{F2DDFBCD-9E41-4F56-9B57-DC913E3237E6}</a:tableStyleId>
              </a:tblPr>
              <a:tblGrid>
                <a:gridCol w="1935350"/>
                <a:gridCol w="5584275"/>
                <a:gridCol w="12260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Название</a:t>
                      </a:r>
                      <a:endParaRPr b="1"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Описание</a:t>
                      </a:r>
                      <a:endParaRPr b="1"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Акторы</a:t>
                      </a:r>
                      <a:endParaRPr b="1"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46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Установка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Игрок запускает установщик игры, отвечает на вопросы установщика (создавать ли ярлык на рабочем столе, папку программы в списке всех программ, выбирает путь установки и устанавливает игру.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Игрок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Удаление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Игрок запускает унинсталлер игры, отвечает на вопросы унинсталлера (удалять ли сейвы и прочие данные пользователя или оставить и успешно удаляет игру со своего PC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Игрок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Управление персонажем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Задаёт вектор направления персонажа.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Игрок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Подбор предметов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Складирование предметов-расходников в своём инвентаре.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Игрок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Атака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Использование меча/магии для нанесения урона NPC.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Игрок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Защита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Блокировка урона от NPC.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Игрок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Прокачка талантов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Возможность выбрать ветку развития персонажа - магия, либо физические атаки.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Игрок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Рассмотрение отзыва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Обзор отзыва, используя desktop-приложение, и принятие соответствующего решения в соответствии с жалобой или рекомендацией сотрудника.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 Владелец бизнеса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Обзор аналитики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Рассмотрение статистических данных, созданных на основе анкетирования и отзывов персонала.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Владелец бизнеса</a:t>
                      </a:r>
                      <a:endParaRPr sz="12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2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7"/>
          <p:cNvSpPr txBox="1"/>
          <p:nvPr/>
        </p:nvSpPr>
        <p:spPr>
          <a:xfrm>
            <a:off x="3081000" y="2818825"/>
            <a:ext cx="2979300" cy="1291500"/>
          </a:xfrm>
          <a:prstGeom prst="rect">
            <a:avLst/>
          </a:prstGeom>
          <a:noFill/>
          <a:ln>
            <a:noFill/>
          </a:ln>
          <a:effectLst>
            <a:outerShdw blurRad="600075" rotWithShape="0" algn="bl" dist="9525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0.01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77"/>
          <p:cNvSpPr txBox="1"/>
          <p:nvPr/>
        </p:nvSpPr>
        <p:spPr>
          <a:xfrm>
            <a:off x="1356000" y="799850"/>
            <a:ext cx="6429300" cy="148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FFFFF"/>
                </a:solidFill>
              </a:rPr>
              <a:t>СПАСИБО ЗА ВНИМАНИЕ!</a:t>
            </a:r>
            <a:br>
              <a:rPr b="1" lang="ru" sz="3000">
                <a:solidFill>
                  <a:srgbClr val="FFFFFF"/>
                </a:solidFill>
              </a:rPr>
            </a:br>
            <a:r>
              <a:rPr b="1" lang="ru" sz="3000">
                <a:solidFill>
                  <a:srgbClr val="FFFFFF"/>
                </a:solidFill>
              </a:rPr>
              <a:t>ВАШИ ВОПРОСЫ? 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Влияние</a:t>
            </a:r>
            <a:endParaRPr b="1" sz="2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943775" y="1269600"/>
            <a:ext cx="14775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Воздействует на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4987388" y="1269600"/>
            <a:ext cx="2170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Результатом является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75" y="3206725"/>
            <a:ext cx="2773635" cy="17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369375" y="1869450"/>
            <a:ext cx="30966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начинающих предпринимателей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725" y="3206737"/>
            <a:ext cx="2271575" cy="1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3739900" y="1869450"/>
            <a:ext cx="49938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Старт и последующее развитие нового или оригинального бизнеса малого или среднего масштаба становятся очень затратными и долгими процессами.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0038" y="3206724"/>
            <a:ext cx="2583666" cy="17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Преимущества 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943775" y="1726800"/>
            <a:ext cx="74784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Nunito"/>
                <a:ea typeface="Nunito"/>
                <a:cs typeface="Nunito"/>
                <a:sym typeface="Nunito"/>
              </a:rPr>
              <a:t>Создание нового продукта не имеющего аналоги на рынке, позволяющего людям увидеть результат негативного образа жизни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855800" y="2730200"/>
            <a:ext cx="74784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ru" sz="1800">
                <a:latin typeface="Nunito"/>
                <a:ea typeface="Nunito"/>
                <a:cs typeface="Nunito"/>
                <a:sym typeface="Nunito"/>
              </a:rPr>
              <a:t>Возможность быть замеченными и оцененными потребителями при минимальных вложениях средств.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ru" sz="1800">
                <a:latin typeface="Nunito"/>
                <a:ea typeface="Nunito"/>
                <a:cs typeface="Nunito"/>
                <a:sym typeface="Nunito"/>
              </a:rPr>
              <a:t>Привлечение старых и новых игроков данного жанра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Диаграмма Исикавы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50" y="1263175"/>
            <a:ext cx="8519098" cy="358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Диаграмма Парето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388" y="1351725"/>
            <a:ext cx="5241227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